
<file path=[Content_Types].xml><?xml version="1.0" encoding="utf-8"?>
<Types xmlns="http://schemas.openxmlformats.org/package/2006/content-types">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8"/>
  </p:notesMasterIdLst>
  <p:sldIdLst>
    <p:sldId id="256" r:id="rId4"/>
    <p:sldId id="258" r:id="rId5"/>
    <p:sldId id="259" r:id="rId6"/>
    <p:sldId id="257" r:id="rId7"/>
    <p:sldId id="260" r:id="rId9"/>
    <p:sldId id="261" r:id="rId10"/>
    <p:sldId id="263" r:id="rId11"/>
    <p:sldId id="266" r:id="rId12"/>
    <p:sldId id="265" r:id="rId13"/>
    <p:sldId id="269" r:id="rId14"/>
    <p:sldId id="267" r:id="rId15"/>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11edab00-cedb-42c3-a309-85e69c45f7c5}">
          <p14:sldIdLst>
            <p14:sldId id="256"/>
          </p14:sldIdLst>
        </p14:section>
        <p14:section name="无标题节" id="{ea91693f-4cc3-4a19-9886-600b5be024b8}">
          <p14:sldIdLst>
            <p14:sldId id="258"/>
            <p14:sldId id="259"/>
            <p14:sldId id="257"/>
            <p14:sldId id="260"/>
            <p14:sldId id="261"/>
            <p14:sldId id="263"/>
            <p14:sldId id="266"/>
            <p14:sldId id="265"/>
            <p14:sldId id="269"/>
            <p14:sldId id="267"/>
          </p14:sldIdLst>
        </p14:section>
      </p14:sectionLst>
    </p:ext>
    <p:ext uri="{EFAFB233-063F-42B5-8137-9DF3F51BA10A}">
      <p15:sldGuideLst xmlns:p15="http://schemas.microsoft.com/office/powerpoint/2012/main">
        <p15:guide id="1" orient="horz" pos="2162" userDrawn="1">
          <p15:clr>
            <a:srgbClr val="A4A3A4"/>
          </p15:clr>
        </p15:guide>
        <p15:guide id="2" pos="38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62"/>
        <p:guide pos="3841"/>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notesMaster" Target="notesMasters/notesMaster1.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9" Type="http://schemas.openxmlformats.org/officeDocument/2006/relationships/tags" Target="tags/tag73.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92484531-8FF6-4A80-988C-F7DCF69D79D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92484531-8FF6-4A80-988C-F7DCF69D79D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92484531-8FF6-4A80-988C-F7DCF69D79D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92484531-8FF6-4A80-988C-F7DCF69D79D2}"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92484531-8FF6-4A80-988C-F7DCF69D79D2}"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92484531-8FF6-4A80-988C-F7DCF69D79D2}"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484531-8FF6-4A80-988C-F7DCF69D79D2}"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2484531-8FF6-4A80-988C-F7DCF69D79D2}"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92484531-8FF6-4A80-988C-F7DCF69D79D2}"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92484531-8FF6-4A80-988C-F7DCF69D79D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92484531-8FF6-4A80-988C-F7DCF69D79D2}"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460F4F-76BF-459A-8159-FE8DD696077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62.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jpe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alphaModFix amt="10000"/>
          </a:blip>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3"/>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4"/>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5"/>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6"/>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7"/>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8"/>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12">
            <a:alphaModFix amt="10000"/>
          </a:blip>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484531-8FF6-4A80-988C-F7DCF69D79D2}"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460F4F-76BF-459A-8159-FE8DD696077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3.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5.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66.xml"/><Relationship Id="rId2" Type="http://schemas.openxmlformats.org/officeDocument/2006/relationships/hyperlink" Target="https://www.databridgemarketresearch.com/reports/global-cannabis-market" TargetMode="External"/><Relationship Id="rId1" Type="http://schemas.openxmlformats.org/officeDocument/2006/relationships/hyperlink" Target="https://www.globenewswire.com/en/news-release/2022/03/23/2408755/0/en/New-Frontier-Data-Projects-Annual-U-S-Cannabis-Sales-to-More-Than-Double-to-72B-by-2030.html" TargetMode="Externa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2.xml"/><Relationship Id="rId4" Type="http://schemas.openxmlformats.org/officeDocument/2006/relationships/tags" Target="../tags/tag72.xml"/><Relationship Id="rId3" Type="http://schemas.openxmlformats.org/officeDocument/2006/relationships/image" Target="../media/image3.jpeg"/><Relationship Id="rId2" Type="http://schemas.openxmlformats.org/officeDocument/2006/relationships/tags" Target="../tags/tag71.xml"/><Relationship Id="rId1" Type="http://schemas.openxmlformats.org/officeDocument/2006/relationships/tags" Target="../tags/tag7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 name="Subtitle 2"/>
          <p:cNvSpPr>
            <a:spLocks noGrp="1"/>
          </p:cNvSpPr>
          <p:nvPr>
            <p:ph type="subTitle" idx="1"/>
          </p:nvPr>
        </p:nvSpPr>
        <p:spPr>
          <a:xfrm>
            <a:off x="1444883" y="4124797"/>
            <a:ext cx="9144000" cy="1655762"/>
          </a:xfrm>
        </p:spPr>
        <p:txBody>
          <a:bodyPr>
            <a:normAutofit lnSpcReduction="10000"/>
          </a:bodyPr>
          <a:p>
            <a:br>
              <a:rPr lang="en-US" dirty="0">
                <a:latin typeface="Calibri" panose="020F0502020204030204" charset="0"/>
                <a:cs typeface="Calibri" panose="020F0502020204030204" charset="0"/>
              </a:rPr>
            </a:br>
            <a:r>
              <a:rPr lang="en-US" b="0" i="0" u="none" strike="noStrike" dirty="0">
                <a:solidFill>
                  <a:schemeClr val="bg1"/>
                </a:solidFill>
                <a:effectLst/>
                <a:latin typeface="Calibri" panose="020F0502020204030204" charset="0"/>
                <a:cs typeface="Calibri" panose="020F0502020204030204" charset="0"/>
              </a:rPr>
              <a:t>Business Plan for Building the Future Cannabis Agriculture Community with Blockchain and AI Robots</a:t>
            </a:r>
            <a:endParaRPr lang="en-US" b="0" i="0" u="none" strike="noStrike" dirty="0">
              <a:solidFill>
                <a:schemeClr val="bg1"/>
              </a:solidFill>
              <a:effectLst/>
              <a:latin typeface="Calibri" panose="020F0502020204030204" charset="0"/>
              <a:cs typeface="Calibri" panose="020F0502020204030204" charset="0"/>
            </a:endParaRPr>
          </a:p>
        </p:txBody>
      </p:sp>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5970" y="534035"/>
            <a:ext cx="10515600" cy="535940"/>
          </a:xfrm>
        </p:spPr>
        <p:txBody>
          <a:bodyPr>
            <a:normAutofit fontScale="90000"/>
          </a:bodyPr>
          <a:lstStyle/>
          <a:p>
            <a:r>
              <a:rPr lang="en-US" dirty="0">
                <a:solidFill>
                  <a:schemeClr val="accent6"/>
                </a:solidFill>
              </a:rPr>
              <a:t>H2HempDAO: Vision and Mission</a:t>
            </a:r>
            <a:endParaRPr lang="en-US" dirty="0">
              <a:solidFill>
                <a:schemeClr val="accent6"/>
              </a:solidFill>
            </a:endParaRPr>
          </a:p>
        </p:txBody>
      </p:sp>
      <p:sp>
        <p:nvSpPr>
          <p:cNvPr id="3" name="Content Placeholder 2"/>
          <p:cNvSpPr>
            <a:spLocks noGrp="1"/>
          </p:cNvSpPr>
          <p:nvPr>
            <p:ph idx="1"/>
          </p:nvPr>
        </p:nvSpPr>
        <p:spPr>
          <a:xfrm>
            <a:off x="775970" y="1399540"/>
            <a:ext cx="10515600" cy="4809490"/>
          </a:xfrm>
        </p:spPr>
        <p:txBody>
          <a:bodyPr>
            <a:noAutofit/>
          </a:bodyPr>
          <a:lstStyle/>
          <a:p>
            <a:pPr marL="0" indent="0" algn="just">
              <a:buNone/>
            </a:pPr>
            <a:r>
              <a:rPr sz="2000" i="0" strike="noStrike" dirty="0">
                <a:solidFill>
                  <a:srgbClr val="374151"/>
                </a:solidFill>
                <a:cs typeface="+mn-lt"/>
              </a:rPr>
              <a:t>H2HempDAO is committed to advancing the future of smart agriculture through blockchain, artificial intelligence, and robotics technology. Our vision is to create a decentralized home-based smart agricultural community, enabling every household to easily own their own intelligent cultivation system and reduce dependence on high market prices. With AI-powered hydroponic robots, users can grow cannabis or other crops at home sustainably and at a low cost without needing professional cultivation skills, turning ordinary households into cultivation experts.</a:t>
            </a:r>
            <a:endParaRPr sz="2000" i="0" strike="noStrike" dirty="0">
              <a:solidFill>
                <a:srgbClr val="374151"/>
              </a:solidFill>
              <a:cs typeface="+mn-lt"/>
            </a:endParaRPr>
          </a:p>
          <a:p>
            <a:pPr marL="0" indent="0" algn="just">
              <a:buNone/>
            </a:pPr>
            <a:endParaRPr sz="2000" i="0" strike="noStrike" dirty="0">
              <a:solidFill>
                <a:srgbClr val="374151"/>
              </a:solidFill>
              <a:cs typeface="+mn-lt"/>
            </a:endParaRPr>
          </a:p>
          <a:p>
            <a:pPr marL="0" indent="0" algn="just">
              <a:buNone/>
            </a:pPr>
            <a:r>
              <a:rPr sz="2000" i="0" strike="noStrike" dirty="0">
                <a:solidFill>
                  <a:srgbClr val="374151"/>
                </a:solidFill>
                <a:cs typeface="+mn-lt"/>
              </a:rPr>
              <a:t>We believe that the future of agriculture will be driven by intelligent technology. H2HempDAO empowers every participant with autonomy and control over future agriculture through automated hydroponic robots and decentralized community governance. Here, users can not only reap the economic benefits of cannabis cultivation but also earn digital assets through token staking and community governance. H2HempDAO will revolutionize traditional agriculture, promote sustainable development, and integrate cultivation assets and digital assets into the core of family wealth, becoming an essential part of future household assets. Join H2HempDAO and help build a decentralized agricultural community that leads the future of smart agriculture.</a:t>
            </a:r>
            <a:endParaRPr sz="2000" i="0" strike="noStrike" dirty="0">
              <a:solidFill>
                <a:srgbClr val="374151"/>
              </a:solidFill>
              <a:cs typeface="+mn-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solidFill>
              </a:rPr>
              <a:t>H2hemp Robotics.Inc </a:t>
            </a:r>
            <a:endParaRPr lang="en-US" dirty="0">
              <a:solidFill>
                <a:schemeClr val="accent6"/>
              </a:solidFill>
            </a:endParaRPr>
          </a:p>
        </p:txBody>
      </p:sp>
      <p:sp>
        <p:nvSpPr>
          <p:cNvPr id="3" name="Content Placeholder 2"/>
          <p:cNvSpPr>
            <a:spLocks noGrp="1"/>
          </p:cNvSpPr>
          <p:nvPr>
            <p:ph idx="1"/>
          </p:nvPr>
        </p:nvSpPr>
        <p:spPr/>
        <p:txBody>
          <a:bodyPr>
            <a:normAutofit/>
          </a:bodyPr>
          <a:lstStyle/>
          <a:p>
            <a:pPr marL="0" indent="0" algn="just">
              <a:buNone/>
            </a:pPr>
            <a:endParaRPr lang="en-US" sz="2665" i="0" strike="noStrike" dirty="0">
              <a:solidFill>
                <a:srgbClr val="374151"/>
              </a:solidFill>
              <a:cs typeface="+mn-lt"/>
            </a:endParaRPr>
          </a:p>
          <a:p>
            <a:pPr marL="0" indent="0" algn="just">
              <a:buNone/>
            </a:pPr>
            <a:r>
              <a:rPr lang="en-US" sz="2665" i="0" strike="noStrike" dirty="0">
                <a:solidFill>
                  <a:srgbClr val="374151"/>
                </a:solidFill>
                <a:cs typeface="+mn-lt"/>
              </a:rPr>
              <a:t>Yanming Guo</a:t>
            </a:r>
            <a:endParaRPr lang="en-US" sz="2665" i="0" strike="noStrike" dirty="0">
              <a:solidFill>
                <a:srgbClr val="374151"/>
              </a:solidFill>
              <a:cs typeface="+mn-lt"/>
            </a:endParaRPr>
          </a:p>
          <a:p>
            <a:pPr marL="0" indent="0" algn="just">
              <a:buNone/>
            </a:pPr>
            <a:r>
              <a:rPr lang="en-US" sz="2665" i="0" strike="noStrike" dirty="0">
                <a:solidFill>
                  <a:srgbClr val="374151"/>
                </a:solidFill>
                <a:cs typeface="+mn-lt"/>
              </a:rPr>
              <a:t>Add: 78 John Miller Way Ste 326, Kearny, NJ 07032</a:t>
            </a:r>
            <a:endParaRPr lang="en-US" sz="2665" i="0" strike="noStrike" dirty="0">
              <a:solidFill>
                <a:srgbClr val="374151"/>
              </a:solidFill>
              <a:cs typeface="+mn-lt"/>
            </a:endParaRPr>
          </a:p>
          <a:p>
            <a:pPr marL="0" indent="0" algn="just">
              <a:buNone/>
            </a:pPr>
            <a:r>
              <a:rPr lang="en-US" sz="2665" i="0" strike="noStrike" dirty="0">
                <a:solidFill>
                  <a:srgbClr val="374151"/>
                </a:solidFill>
                <a:cs typeface="+mn-lt"/>
              </a:rPr>
              <a:t>Mail: H2hemprobotics@Gmail.com,Info@H2hemp.com</a:t>
            </a:r>
            <a:endParaRPr lang="en-US" sz="2665" i="0" strike="noStrike" dirty="0">
              <a:solidFill>
                <a:srgbClr val="374151"/>
              </a:solidFill>
              <a:cs typeface="+mn-lt"/>
            </a:endParaRPr>
          </a:p>
          <a:p>
            <a:pPr marL="0" indent="0" algn="just">
              <a:buNone/>
            </a:pPr>
            <a:r>
              <a:rPr lang="en-US" sz="2665" i="0" strike="noStrike" dirty="0">
                <a:solidFill>
                  <a:srgbClr val="374151"/>
                </a:solidFill>
                <a:cs typeface="+mn-lt"/>
              </a:rPr>
              <a:t>WEB: www.H2hemp.com</a:t>
            </a:r>
            <a:endParaRPr lang="en-US" sz="2665" i="0" strike="noStrike" dirty="0">
              <a:solidFill>
                <a:srgbClr val="374151"/>
              </a:solidFill>
              <a:cs typeface="+mn-lt"/>
            </a:endParaRPr>
          </a:p>
          <a:p>
            <a:pPr marL="0" indent="0" algn="just">
              <a:buNone/>
            </a:pPr>
            <a:endParaRPr lang="en-US" sz="2665" i="0" strike="noStrike" dirty="0">
              <a:solidFill>
                <a:srgbClr val="374151"/>
              </a:solidFill>
              <a:cs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003300" y="1278890"/>
            <a:ext cx="10349865" cy="1442085"/>
          </a:xfrm>
        </p:spPr>
        <p:txBody>
          <a:bodyPr>
            <a:normAutofit fontScale="90000"/>
          </a:bodyPr>
          <a:p>
            <a:pPr algn="l"/>
            <a:r>
              <a:rPr lang="zh-CN" altLang="en-US" sz="3110">
                <a:solidFill>
                  <a:srgbClr val="00B050"/>
                </a:solidFill>
                <a:latin typeface="Calibri" panose="020F0502020204030204" charset="0"/>
                <a:cs typeface="Calibri" panose="020F0502020204030204" charset="0"/>
              </a:rPr>
              <a:t>What problem do we solve, and why should we do</a:t>
            </a:r>
            <a:r>
              <a:rPr lang="en-US" altLang="zh-CN" sz="3110">
                <a:solidFill>
                  <a:srgbClr val="00B050"/>
                </a:solidFill>
                <a:latin typeface="Calibri" panose="020F0502020204030204" charset="0"/>
                <a:cs typeface="Calibri" panose="020F0502020204030204" charset="0"/>
              </a:rPr>
              <a:t> </a:t>
            </a:r>
            <a:r>
              <a:rPr lang="zh-CN" altLang="en-US" sz="3110">
                <a:solidFill>
                  <a:srgbClr val="00B050"/>
                </a:solidFill>
                <a:latin typeface="Calibri" panose="020F0502020204030204" charset="0"/>
                <a:cs typeface="Calibri" panose="020F0502020204030204" charset="0"/>
              </a:rPr>
              <a:t>this company (pain points and needs, problems thatusers must solve)?</a:t>
            </a:r>
            <a:endParaRPr lang="zh-CN" altLang="en-US" sz="3110">
              <a:solidFill>
                <a:srgbClr val="00B050"/>
              </a:solidFill>
              <a:latin typeface="Calibri" panose="020F0502020204030204" charset="0"/>
              <a:cs typeface="Calibri" panose="020F0502020204030204" charset="0"/>
            </a:endParaRPr>
          </a:p>
        </p:txBody>
      </p:sp>
      <p:sp>
        <p:nvSpPr>
          <p:cNvPr id="3" name="副标题 2"/>
          <p:cNvSpPr>
            <a:spLocks noGrp="1"/>
          </p:cNvSpPr>
          <p:nvPr>
            <p:ph type="subTitle" idx="1"/>
          </p:nvPr>
        </p:nvSpPr>
        <p:spPr>
          <a:xfrm>
            <a:off x="1003300" y="3128010"/>
            <a:ext cx="10349865" cy="1472565"/>
          </a:xfrm>
        </p:spPr>
        <p:txBody>
          <a:bodyPr>
            <a:noAutofit/>
          </a:bodyPr>
          <a:p>
            <a:pPr algn="just"/>
            <a:r>
              <a:rPr lang="zh-CN" altLang="en-US" sz="2000">
                <a:cs typeface="+mn-lt"/>
              </a:rPr>
              <a:t>We solve the problem that ordinary people cannot grasp professional cannabis cultivation techniques. By utilizing artificial intelligence and hydroponic robot technology to control the cannabis cultivation process, we enable every ordinary household to become agricultural cultivation experts. This approach not only addresses the issue of homegrown cannabis cultivation but also promotes the development of decentralized community agriculture.</a:t>
            </a:r>
            <a:endParaRPr lang="zh-CN" altLang="en-US" sz="2000">
              <a:cs typeface="+mn-lt"/>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003300" y="955675"/>
            <a:ext cx="10349865" cy="882650"/>
          </a:xfrm>
        </p:spPr>
        <p:txBody>
          <a:bodyPr>
            <a:normAutofit fontScale="90000"/>
          </a:bodyPr>
          <a:p>
            <a:pPr algn="l"/>
            <a:r>
              <a:rPr sz="3110">
                <a:solidFill>
                  <a:srgbClr val="00B050"/>
                </a:solidFill>
                <a:latin typeface="Calibri" panose="020F0502020204030204" charset="0"/>
                <a:cs typeface="Calibri" panose="020F0502020204030204" charset="0"/>
              </a:rPr>
              <a:t>Your target customers, what kind of customers will</a:t>
            </a:r>
            <a:br>
              <a:rPr sz="3110">
                <a:solidFill>
                  <a:srgbClr val="00B050"/>
                </a:solidFill>
                <a:latin typeface="Calibri" panose="020F0502020204030204" charset="0"/>
                <a:cs typeface="Calibri" panose="020F0502020204030204" charset="0"/>
              </a:rPr>
            </a:br>
            <a:r>
              <a:rPr sz="3110">
                <a:solidFill>
                  <a:srgbClr val="00B050"/>
                </a:solidFill>
                <a:latin typeface="Calibri" panose="020F0502020204030204" charset="0"/>
                <a:cs typeface="Calibri" panose="020F0502020204030204" charset="0"/>
              </a:rPr>
              <a:t>buy your products, why buy them (positioning focus)</a:t>
            </a:r>
            <a:endParaRPr sz="3110">
              <a:solidFill>
                <a:srgbClr val="00B050"/>
              </a:solidFill>
              <a:latin typeface="Calibri" panose="020F0502020204030204" charset="0"/>
              <a:cs typeface="Calibri" panose="020F0502020204030204" charset="0"/>
            </a:endParaRPr>
          </a:p>
        </p:txBody>
      </p:sp>
      <p:sp>
        <p:nvSpPr>
          <p:cNvPr id="3" name="副标题 2"/>
          <p:cNvSpPr>
            <a:spLocks noGrp="1"/>
          </p:cNvSpPr>
          <p:nvPr>
            <p:ph type="subTitle" idx="1"/>
          </p:nvPr>
        </p:nvSpPr>
        <p:spPr>
          <a:xfrm>
            <a:off x="1003300" y="2075815"/>
            <a:ext cx="10349865" cy="2706370"/>
          </a:xfrm>
        </p:spPr>
        <p:txBody>
          <a:bodyPr>
            <a:noAutofit/>
          </a:bodyPr>
          <a:p>
            <a:pPr algn="just"/>
            <a:r>
              <a:rPr lang="zh-CN" altLang="en-US" sz="2000">
                <a:cs typeface="+mn-lt"/>
              </a:rPr>
              <a:t>Our target customers are ordinary cannabis consumers who find market prices too high and consider home cultivation overly complex due to the need for professional management techniques. Through our AI hydroponic robot system, households can create a decentralized home cannabis farm, easily growing professional-quality cannabis with minimal costs—only time and water are required. Utilizing blockchain technology, users can have full control over their farms and participate in a decentralized community, sharing resources and making decisions through smart contracts. This solution offers a long-term, low-cost, high-value investment opportunity, combining AI and blockchain technology to fundamentally change the way home cannabis cultivation is done. Together, we can build the future of home agricultural communities.</a:t>
            </a:r>
            <a:endParaRPr lang="zh-CN" altLang="en-US" sz="2000">
              <a:cs typeface="+mn-lt"/>
            </a:endParaRP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ctrTitle"/>
          </p:nvPr>
        </p:nvSpPr>
        <p:spPr>
          <a:xfrm>
            <a:off x="656590" y="192405"/>
            <a:ext cx="10349865" cy="882650"/>
          </a:xfrm>
        </p:spPr>
        <p:txBody>
          <a:bodyPr>
            <a:normAutofit fontScale="90000"/>
          </a:bodyPr>
          <a:p>
            <a:pPr algn="l"/>
            <a:r>
              <a:rPr sz="3110">
                <a:solidFill>
                  <a:srgbClr val="00B050"/>
                </a:solidFill>
                <a:latin typeface="Calibri" panose="020F0502020204030204" charset="0"/>
                <a:cs typeface="Calibri" panose="020F0502020204030204" charset="0"/>
              </a:rPr>
              <a:t>How big is the market, how big is the potential market, and how do we meet this market?</a:t>
            </a:r>
            <a:endParaRPr sz="3110">
              <a:solidFill>
                <a:srgbClr val="00B050"/>
              </a:solidFill>
              <a:latin typeface="Calibri" panose="020F0502020204030204" charset="0"/>
              <a:cs typeface="Calibri" panose="020F0502020204030204" charset="0"/>
            </a:endParaRPr>
          </a:p>
        </p:txBody>
      </p:sp>
      <p:sp>
        <p:nvSpPr>
          <p:cNvPr id="8" name="Content Placeholder 2"/>
          <p:cNvSpPr>
            <a:spLocks noGrp="1"/>
          </p:cNvSpPr>
          <p:nvPr/>
        </p:nvSpPr>
        <p:spPr>
          <a:xfrm>
            <a:off x="589280" y="879475"/>
            <a:ext cx="11332845" cy="5212080"/>
          </a:xfrm>
          <a:prstGeom prst="rect">
            <a:avLst/>
          </a:prstGeom>
        </p:spPr>
        <p:txBody>
          <a:bodyPr vert="horz" lIns="91440" tIns="45720" rIns="91440" bIns="45720" rtlCol="0">
            <a:normAutofit fontScale="25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ysClr val="windowText" lastClr="000000"/>
                </a:solidFill>
                <a:latin typeface="Calibri" panose="020F0502020204030204" charset="0"/>
                <a:ea typeface="+mn-ea"/>
                <a:cs typeface="+mn-ea"/>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ysClr val="windowText" lastClr="000000"/>
                </a:solidFill>
                <a:latin typeface="Calibri" panose="020F0502020204030204" charset="0"/>
                <a:ea typeface="+mn-ea"/>
                <a:cs typeface="+mn-ea"/>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ysClr val="windowText" lastClr="000000"/>
                </a:solidFill>
                <a:latin typeface="Calibri" panose="020F0502020204030204" charset="0"/>
                <a:ea typeface="+mn-ea"/>
                <a:cs typeface="+mn-ea"/>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ysClr val="windowText" lastClr="000000"/>
                </a:solidFill>
                <a:latin typeface="Calibri" panose="020F0502020204030204" charset="0"/>
                <a:ea typeface="+mn-ea"/>
                <a:cs typeface="+mn-ea"/>
              </a:defRPr>
            </a:lvl9pPr>
          </a:lstStyle>
          <a:p>
            <a:pPr marL="0" indent="0" algn="just">
              <a:buNone/>
            </a:pPr>
            <a:endParaRPr sz="2665" i="0" strike="noStrike" dirty="0">
              <a:solidFill>
                <a:srgbClr val="374151"/>
              </a:solidFill>
              <a:cs typeface="Calibri" panose="020F0502020204030204" charset="0"/>
            </a:endParaRPr>
          </a:p>
          <a:p>
            <a:pPr marL="0" indent="0" algn="just">
              <a:buNone/>
            </a:pPr>
            <a:r>
              <a:rPr lang="en-US" sz="6000" dirty="0">
                <a:sym typeface="+mn-ea"/>
              </a:rPr>
              <a:t>New Frontier Data Projects projects annual </a:t>
            </a:r>
            <a:r>
              <a:rPr lang="en-US" sz="6000" b="1" dirty="0">
                <a:sym typeface="+mn-ea"/>
              </a:rPr>
              <a:t>U.S. </a:t>
            </a:r>
            <a:r>
              <a:rPr lang="en-US" sz="6000" dirty="0">
                <a:sym typeface="+mn-ea"/>
              </a:rPr>
              <a:t>legal cannabis sales to exceed $57 billion by 2030 (a CAGR of 14%) in current legal states, and if the 18 additional state markets poised to legalize activate, this figure would top $72 billion.</a:t>
            </a:r>
            <a:endParaRPr lang="en-US" sz="6000" dirty="0">
              <a:sym typeface="+mn-ea"/>
            </a:endParaRPr>
          </a:p>
          <a:p>
            <a:pPr marL="0" indent="0" algn="just">
              <a:buNone/>
            </a:pPr>
            <a:r>
              <a:rPr lang="en-US" sz="6000" dirty="0">
                <a:solidFill>
                  <a:srgbClr val="FF0000"/>
                </a:solidFill>
                <a:sym typeface="+mn-ea"/>
              </a:rPr>
              <a:t>U.S. Cannabis Sales to More $72B by 2030 </a:t>
            </a:r>
            <a:r>
              <a:rPr lang="en-US" sz="6000" dirty="0">
                <a:sym typeface="+mn-ea"/>
                <a:hlinkClick r:id="rId1" action="ppaction://hlinkfile"/>
              </a:rPr>
              <a:t>https://www.globenewswire.com/en/news-release/2022/03/23/2408755/0/en/New-Frontier-Data-Projects-Annual-U-S-Cannabis-Sales-to-More-Than-Double-to-72B-by-2030.html</a:t>
            </a:r>
            <a:endParaRPr lang="en-US" sz="6000" dirty="0">
              <a:sym typeface="+mn-ea"/>
            </a:endParaRPr>
          </a:p>
          <a:p>
            <a:pPr marL="0" indent="0" algn="just">
              <a:buNone/>
            </a:pPr>
            <a:r>
              <a:rPr lang="en-US" sz="6000" dirty="0">
                <a:sym typeface="+mn-ea"/>
              </a:rPr>
              <a:t>According to </a:t>
            </a:r>
            <a:r>
              <a:rPr lang="en-US" sz="6000" dirty="0" err="1">
                <a:sym typeface="+mn-ea"/>
              </a:rPr>
              <a:t>Databridge</a:t>
            </a:r>
            <a:r>
              <a:rPr lang="en-US" sz="6000" dirty="0">
                <a:sym typeface="+mn-ea"/>
              </a:rPr>
              <a:t> market analysis and forecasts, the </a:t>
            </a:r>
            <a:r>
              <a:rPr lang="en-US" sz="6000" b="1" dirty="0">
                <a:sym typeface="+mn-ea"/>
              </a:rPr>
              <a:t>global</a:t>
            </a:r>
            <a:r>
              <a:rPr lang="en-US" sz="6000" dirty="0">
                <a:sym typeface="+mn-ea"/>
              </a:rPr>
              <a:t> cannabis market was valued at $25.4 billion as of 2021. They further predict that the global cannabis market will reach a value of $168.58 billion by 2029. It is projected to grow at a compound annual growth rate of 9% during the forecast period from 2022 to 2029.In the global cannabis market, countries such as the United States, Canada, Mexico, Uruguay, the Netherlands, Germany, Sweden, Denmark, Israel, Australia, and Thailand are considered to be the most important markets for compound growth.</a:t>
            </a:r>
            <a:endParaRPr lang="en-US" sz="6000" dirty="0">
              <a:sym typeface="+mn-ea"/>
            </a:endParaRPr>
          </a:p>
          <a:p>
            <a:pPr marL="0" indent="0" algn="just">
              <a:buNone/>
            </a:pPr>
            <a:r>
              <a:rPr lang="en-US" sz="6000" dirty="0" err="1">
                <a:solidFill>
                  <a:srgbClr val="FF0000"/>
                </a:solidFill>
                <a:sym typeface="+mn-ea"/>
              </a:rPr>
              <a:t>Databridge</a:t>
            </a:r>
            <a:r>
              <a:rPr lang="en-US" sz="6000" dirty="0">
                <a:solidFill>
                  <a:srgbClr val="FF0000"/>
                </a:solidFill>
                <a:sym typeface="+mn-ea"/>
              </a:rPr>
              <a:t> market</a:t>
            </a:r>
            <a:r>
              <a:rPr lang="en-US" sz="6000" dirty="0">
                <a:sym typeface="+mn-ea"/>
              </a:rPr>
              <a:t>  </a:t>
            </a:r>
            <a:r>
              <a:rPr lang="en-US" altLang="zh-CN" sz="6000" dirty="0">
                <a:sym typeface="+mn-ea"/>
                <a:hlinkClick r:id="rId2"/>
              </a:rPr>
              <a:t>h</a:t>
            </a:r>
            <a:r>
              <a:rPr lang="en-US" altLang="zh-CN" sz="6000" dirty="0">
                <a:sym typeface="+mn-ea"/>
                <a:hlinkClick r:id="rId2"/>
              </a:rPr>
              <a:t>ttps://www.databridgemarketresearch.com/reports/global-cannabis-market</a:t>
            </a:r>
            <a:endParaRPr lang="en-US" altLang="zh-CN" sz="6000" dirty="0">
              <a:sym typeface="+mn-ea"/>
              <a:hlinkClick r:id="rId2"/>
            </a:endParaRPr>
          </a:p>
          <a:p>
            <a:pPr marL="0" indent="0" algn="just">
              <a:buNone/>
            </a:pPr>
            <a:r>
              <a:rPr lang="en-US" sz="6000" dirty="0">
                <a:sym typeface="+mn-ea"/>
              </a:rPr>
              <a:t>Data indicates that by 2030, the cultivation market in the United States is projected to reach $72 billion, with a global scale expected to reach $170 billion. We are among the few companies in the market integrating generative artificial intelligence and automated hydroponic robot technologies. Additionally, we offer various marketing models, enabling users to acquire equipment for as low as $0 to meet diverse user needs. </a:t>
            </a:r>
            <a:endParaRPr lang="en-US" sz="3000" dirty="0">
              <a:sym typeface="+mn-ea"/>
            </a:endParaRPr>
          </a:p>
          <a:p>
            <a:pPr marL="0" indent="0" algn="just">
              <a:buNone/>
            </a:pPr>
            <a:r>
              <a:rPr lang="en-US" sz="9600" dirty="0">
                <a:solidFill>
                  <a:srgbClr val="FF0000"/>
                </a:solidFill>
                <a:sym typeface="+mn-ea"/>
              </a:rPr>
              <a:t>Our goal is to capture 1% of the market share and become an AI cultivation robotics company valued at several billion dollars. </a:t>
            </a:r>
            <a:endParaRPr lang="en-US" sz="9600" dirty="0">
              <a:solidFill>
                <a:srgbClr val="FF0000"/>
              </a:solidFill>
              <a:sym typeface="+mn-ea"/>
            </a:endParaRPr>
          </a:p>
          <a:p>
            <a:pPr marL="0" indent="0" algn="just">
              <a:buNone/>
            </a:pPr>
            <a:r>
              <a:rPr lang="en-US" sz="9600" dirty="0">
                <a:solidFill>
                  <a:srgbClr val="FF0000"/>
                </a:solidFill>
                <a:sym typeface="+mn-ea"/>
              </a:rPr>
              <a:t>By joining our decentralized community(H2hempDAO), users can not only grow crops on our alliance community platform but also participate in community decision-making and governance through blockchain technology, earning dual benefits—cultivation assets and digital assets.</a:t>
            </a:r>
            <a:endParaRPr lang="en-US" sz="9600" dirty="0">
              <a:solidFill>
                <a:srgbClr val="FF0000"/>
              </a:solidFill>
              <a:sym typeface="+mn-ea"/>
            </a:endParaRPr>
          </a:p>
          <a:p>
            <a:pPr marL="0" indent="0" algn="just">
              <a:buNone/>
            </a:pPr>
            <a:endParaRPr lang="en-US" sz="2665" dirty="0"/>
          </a:p>
          <a:p>
            <a:pPr marL="0" indent="0" algn="just">
              <a:buNone/>
            </a:pPr>
            <a:endParaRPr sz="2665" i="0" strike="noStrike" dirty="0">
              <a:solidFill>
                <a:srgbClr val="374151"/>
              </a:solidFill>
              <a:cs typeface="Calibri" panose="020F0502020204030204" charset="0"/>
            </a:endParaRPr>
          </a:p>
          <a:p>
            <a:pPr marL="0" indent="0" algn="just">
              <a:buNone/>
            </a:pPr>
            <a:endParaRPr i="0" strike="noStrike" dirty="0">
              <a:solidFill>
                <a:srgbClr val="374151"/>
              </a:solidFill>
              <a:cs typeface="Calibri" panose="020F0502020204030204" charset="0"/>
            </a:endParaRPr>
          </a:p>
          <a:p>
            <a:pPr marL="0" indent="0" algn="just">
              <a:buNone/>
            </a:pPr>
            <a:endParaRPr i="0" strike="noStrike" dirty="0">
              <a:solidFill>
                <a:srgbClr val="374151"/>
              </a:solidFill>
              <a:cs typeface="Calibri" panose="020F0502020204030204" charset="0"/>
            </a:endParaRPr>
          </a:p>
        </p:txBody>
      </p:sp>
    </p:spTree>
    <p:custDataLst>
      <p:tags r:id="rId3"/>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003300" y="955675"/>
            <a:ext cx="10349865" cy="882650"/>
          </a:xfrm>
        </p:spPr>
        <p:txBody>
          <a:bodyPr>
            <a:normAutofit fontScale="90000"/>
          </a:bodyPr>
          <a:p>
            <a:pPr algn="l"/>
            <a:r>
              <a:rPr sz="3110">
                <a:solidFill>
                  <a:srgbClr val="00B050"/>
                </a:solidFill>
                <a:latin typeface="Calibri" panose="020F0502020204030204" charset="0"/>
                <a:cs typeface="Calibri" panose="020F0502020204030204" charset="0"/>
              </a:rPr>
              <a:t>Why now, why is it now, why hasn't anyone solved</a:t>
            </a:r>
            <a:r>
              <a:rPr lang="en-US" sz="3110">
                <a:solidFill>
                  <a:srgbClr val="00B050"/>
                </a:solidFill>
                <a:latin typeface="Calibri" panose="020F0502020204030204" charset="0"/>
                <a:cs typeface="Calibri" panose="020F0502020204030204" charset="0"/>
              </a:rPr>
              <a:t> </a:t>
            </a:r>
            <a:r>
              <a:rPr sz="3110">
                <a:solidFill>
                  <a:srgbClr val="00B050"/>
                </a:solidFill>
                <a:latin typeface="Calibri" panose="020F0502020204030204" charset="0"/>
                <a:cs typeface="Calibri" panose="020F0502020204030204" charset="0"/>
              </a:rPr>
              <a:t>this problem before, and why can it be solved now</a:t>
            </a:r>
            <a:endParaRPr sz="3110">
              <a:solidFill>
                <a:srgbClr val="00B050"/>
              </a:solidFill>
              <a:latin typeface="Calibri" panose="020F0502020204030204" charset="0"/>
              <a:cs typeface="Calibri" panose="020F0502020204030204" charset="0"/>
            </a:endParaRPr>
          </a:p>
        </p:txBody>
      </p:sp>
      <p:sp>
        <p:nvSpPr>
          <p:cNvPr id="3" name="副标题 2"/>
          <p:cNvSpPr>
            <a:spLocks noGrp="1"/>
          </p:cNvSpPr>
          <p:nvPr>
            <p:ph type="subTitle" idx="1"/>
          </p:nvPr>
        </p:nvSpPr>
        <p:spPr>
          <a:xfrm>
            <a:off x="1003300" y="2075815"/>
            <a:ext cx="10349865" cy="2714625"/>
          </a:xfrm>
        </p:spPr>
        <p:txBody>
          <a:bodyPr>
            <a:noAutofit/>
          </a:bodyPr>
          <a:p>
            <a:pPr algn="just"/>
            <a:r>
              <a:rPr lang="zh-CN" altLang="en-US" sz="2000">
                <a:latin typeface="Calibri" panose="020F0502020204030204" charset="0"/>
                <a:cs typeface="Calibri" panose="020F0502020204030204" charset="0"/>
              </a:rPr>
              <a:t>Now is the time to address this issue due to changes in policies and technologies. In recent years, with the introduction of policies in the European Union and North American countries, cannabis cultivation and recreational use have been widely accepted, enabling ordinary households to grow and use cannabis at home. Additionally, the flourishing development of decentralized blockchain technology provides strong support for this trend, allowing users to securely record and share their cultivation data. At the same time, technological breakthroughs have made generative artificial intelligence possible, allowing robots to better understand, learn, and control the cannabis cultivation process through visual recognition. This change enables ordinary individuals to cultivate professional-quality cannabis at home.</a:t>
            </a:r>
            <a:endParaRPr lang="zh-CN" altLang="en-US" sz="2000">
              <a:latin typeface="Calibri" panose="020F0502020204030204" charset="0"/>
              <a:cs typeface="Calibri" panose="020F0502020204030204" charset="0"/>
            </a:endParaRP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003300" y="955675"/>
            <a:ext cx="10349865" cy="882650"/>
          </a:xfrm>
        </p:spPr>
        <p:txBody>
          <a:bodyPr>
            <a:normAutofit fontScale="90000"/>
          </a:bodyPr>
          <a:p>
            <a:pPr algn="l"/>
            <a:r>
              <a:rPr sz="3110">
                <a:solidFill>
                  <a:srgbClr val="00B050"/>
                </a:solidFill>
                <a:latin typeface="Calibri" panose="020F0502020204030204" charset="0"/>
                <a:cs typeface="Calibri" panose="020F0502020204030204" charset="0"/>
              </a:rPr>
              <a:t>Why Me, why you, why can you succeed, why are</a:t>
            </a:r>
            <a:br>
              <a:rPr sz="3110">
                <a:solidFill>
                  <a:srgbClr val="00B050"/>
                </a:solidFill>
                <a:latin typeface="Calibri" panose="020F0502020204030204" charset="0"/>
                <a:cs typeface="Calibri" panose="020F0502020204030204" charset="0"/>
              </a:rPr>
            </a:br>
            <a:r>
              <a:rPr sz="3110">
                <a:solidFill>
                  <a:srgbClr val="00B050"/>
                </a:solidFill>
                <a:latin typeface="Calibri" panose="020F0502020204030204" charset="0"/>
                <a:cs typeface="Calibri" panose="020F0502020204030204" charset="0"/>
              </a:rPr>
              <a:t>you the lucky one (what makes you special)</a:t>
            </a:r>
            <a:endParaRPr sz="3110">
              <a:solidFill>
                <a:srgbClr val="00B050"/>
              </a:solidFill>
              <a:latin typeface="Calibri" panose="020F0502020204030204" charset="0"/>
              <a:cs typeface="Calibri" panose="020F0502020204030204" charset="0"/>
            </a:endParaRPr>
          </a:p>
        </p:txBody>
      </p:sp>
      <p:sp>
        <p:nvSpPr>
          <p:cNvPr id="3" name="副标题 2"/>
          <p:cNvSpPr>
            <a:spLocks noGrp="1"/>
          </p:cNvSpPr>
          <p:nvPr>
            <p:ph type="subTitle" idx="1"/>
          </p:nvPr>
        </p:nvSpPr>
        <p:spPr>
          <a:xfrm>
            <a:off x="1003300" y="2075815"/>
            <a:ext cx="10349865" cy="2706370"/>
          </a:xfrm>
        </p:spPr>
        <p:txBody>
          <a:bodyPr>
            <a:noAutofit/>
          </a:bodyPr>
          <a:p>
            <a:pPr algn="just"/>
            <a:r>
              <a:rPr lang="zh-CN" altLang="en-US" sz="2000">
                <a:cs typeface="+mn-lt"/>
              </a:rPr>
              <a:t>Entrepreneurship is a process that requires the integration of different resources, including technology, funds, market, personnel, and solving different problems throughout this process. It also requires ensuring that the project team consistently moves towards the goal. We must have clear goals, match out exceptional resources to ensure the long-term effective implementation of the project. Additionally, possessing excellent communication skills to convince various resource providers and achieve consensus is essential. Finally, a strong sense of mission is a core factor in our success.</a:t>
            </a:r>
            <a:endParaRPr lang="zh-CN" altLang="en-US" sz="2000">
              <a:cs typeface="+mn-lt"/>
            </a:endParaRPr>
          </a:p>
          <a:p>
            <a:pPr algn="just"/>
            <a:r>
              <a:rPr lang="zh-CN" altLang="en-US" sz="2000">
                <a:cs typeface="+mn-lt"/>
              </a:rPr>
              <a:t>Our entrepreneurial team possesses these comprehensive factors, and we believe they enable us to successfully address various challenges throughout the entrepreneurial journey and ultimately achieve success in the market.</a:t>
            </a:r>
            <a:endParaRPr lang="zh-CN" altLang="en-US" sz="2000">
              <a:cs typeface="+mn-lt"/>
            </a:endParaRP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a:xfrm>
            <a:off x="1003300" y="262890"/>
            <a:ext cx="10349865" cy="882650"/>
          </a:xfrm>
        </p:spPr>
        <p:txBody>
          <a:bodyPr>
            <a:normAutofit/>
          </a:bodyPr>
          <a:p>
            <a:pPr algn="l"/>
            <a:r>
              <a:rPr sz="3110">
                <a:solidFill>
                  <a:srgbClr val="00B050"/>
                </a:solidFill>
                <a:latin typeface="Calibri" panose="020F0502020204030204" charset="0"/>
                <a:cs typeface="Calibri" panose="020F0502020204030204" charset="0"/>
              </a:rPr>
              <a:t>Marketing model, how to promote the product </a:t>
            </a:r>
            <a:endParaRPr sz="3110">
              <a:solidFill>
                <a:srgbClr val="00B050"/>
              </a:solidFill>
              <a:latin typeface="Calibri" panose="020F0502020204030204" charset="0"/>
              <a:cs typeface="Calibri" panose="020F0502020204030204" charset="0"/>
            </a:endParaRPr>
          </a:p>
        </p:txBody>
      </p:sp>
      <p:sp>
        <p:nvSpPr>
          <p:cNvPr id="3" name="副标题 2"/>
          <p:cNvSpPr>
            <a:spLocks noGrp="1"/>
          </p:cNvSpPr>
          <p:nvPr>
            <p:ph type="subTitle" idx="1"/>
          </p:nvPr>
        </p:nvSpPr>
        <p:spPr>
          <a:xfrm>
            <a:off x="1003300" y="1145540"/>
            <a:ext cx="10349865" cy="2714625"/>
          </a:xfrm>
        </p:spPr>
        <p:txBody>
          <a:bodyPr>
            <a:noAutofit/>
          </a:bodyPr>
          <a:p>
            <a:pPr algn="just"/>
            <a:r>
              <a:rPr lang="zh-CN" altLang="en-US" sz="2000">
                <a:latin typeface="Calibri" panose="020F0502020204030204" charset="0"/>
                <a:cs typeface="Calibri" panose="020F0502020204030204" charset="0"/>
              </a:rPr>
              <a:t>Our core marketing philosophy is to ensure long-term affordability for users. Our marketing model includes utilizing the internet for promotion and sales, as well as reaching target customers through social media accounts, Amazon, Walmart, cannabis associations, and exhibitions. We also offer a zero down payment or experiential consumption shopping model to maximize benefits for users.</a:t>
            </a:r>
            <a:endParaRPr lang="zh-CN" altLang="en-US" sz="2000">
              <a:latin typeface="Calibri" panose="020F0502020204030204" charset="0"/>
              <a:cs typeface="Calibri" panose="020F0502020204030204" charset="0"/>
            </a:endParaRPr>
          </a:p>
          <a:p>
            <a:pPr algn="just"/>
            <a:r>
              <a:rPr lang="zh-CN" altLang="en-US" sz="2000">
                <a:latin typeface="Calibri" panose="020F0502020204030204" charset="0"/>
                <a:cs typeface="Calibri" panose="020F0502020204030204" charset="0"/>
              </a:rPr>
              <a:t>By developing a decentralized cannabis agricultural community for marketing, we can leverage blockchain technology to enhance user engagement and trust. Decentralized communities enable users to participate in project governance and decision-making through a DAO model, increasing user loyalty and sense of belonging. Additionally, users can earn economic rewards through staking and mining, further boosting their participation. The decentralized community not only enhances the transparency of the project but also provides users with the opportunity to gain dual asset benefits (cultivation assets and digital assets) through community involvement.</a:t>
            </a:r>
            <a:endParaRPr lang="zh-CN" altLang="en-US" sz="2000">
              <a:latin typeface="Calibri" panose="020F0502020204030204" charset="0"/>
              <a:cs typeface="Calibri" panose="020F0502020204030204" charset="0"/>
            </a:endParaRP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5970" y="133985"/>
            <a:ext cx="10515600" cy="535940"/>
          </a:xfrm>
        </p:spPr>
        <p:txBody>
          <a:bodyPr>
            <a:normAutofit fontScale="90000"/>
          </a:bodyPr>
          <a:lstStyle/>
          <a:p>
            <a:r>
              <a:rPr lang="en-US" dirty="0">
                <a:solidFill>
                  <a:schemeClr val="accent6"/>
                </a:solidFill>
              </a:rPr>
              <a:t>Earning model</a:t>
            </a:r>
            <a:endParaRPr lang="en-US" dirty="0">
              <a:solidFill>
                <a:schemeClr val="accent6"/>
              </a:solidFill>
            </a:endParaRPr>
          </a:p>
        </p:txBody>
      </p:sp>
      <p:sp>
        <p:nvSpPr>
          <p:cNvPr id="3" name="Content Placeholder 2"/>
          <p:cNvSpPr>
            <a:spLocks noGrp="1"/>
          </p:cNvSpPr>
          <p:nvPr>
            <p:ph idx="1"/>
          </p:nvPr>
        </p:nvSpPr>
        <p:spPr>
          <a:xfrm>
            <a:off x="775970" y="732790"/>
            <a:ext cx="11235055" cy="5807710"/>
          </a:xfrm>
        </p:spPr>
        <p:txBody>
          <a:bodyPr>
            <a:noAutofit/>
          </a:bodyPr>
          <a:lstStyle/>
          <a:p>
            <a:pPr marL="0" indent="0" algn="just">
              <a:buNone/>
            </a:pPr>
            <a:r>
              <a:rPr sz="1800" i="0" strike="noStrike" dirty="0">
                <a:solidFill>
                  <a:srgbClr val="374151"/>
                </a:solidFill>
                <a:cs typeface="+mn-lt"/>
              </a:rPr>
              <a:t>Our profit model is solid and reliable, integrating traditional sales strategies with innovative community engagement, while further enhancing its credibility and sustainability through the unique mechanism of the DAO-based decentralized home cannabis cultivation community. Beyond traditional retail channels, we have built a decentralized home cultivation network, making us stand out in the industry. With DAO governance, users not only participate in resource sharing and project development within the community but also take part in decision-making, enhancing their sense of involvement and creating tangible value.</a:t>
            </a:r>
            <a:endParaRPr sz="1800" i="0" strike="noStrike" dirty="0">
              <a:solidFill>
                <a:srgbClr val="374151"/>
              </a:solidFill>
              <a:cs typeface="+mn-lt"/>
            </a:endParaRPr>
          </a:p>
          <a:p>
            <a:pPr marL="0" indent="0" algn="just">
              <a:buNone/>
            </a:pPr>
            <a:r>
              <a:rPr sz="1800" i="0" strike="noStrike" dirty="0">
                <a:solidFill>
                  <a:srgbClr val="374151"/>
                </a:solidFill>
                <a:cs typeface="+mn-lt"/>
              </a:rPr>
              <a:t>In this network, users can acquire cultivation equipment with zero upfront costs, lowering the entry barrier and attracting more participants. Once users successfully cultivate cannabis using our advanced equipment, they can sell their harvest through our decentralized, secure, and efficient platform, earning substantial profits. The DAO mechanism ensures that all transactions and profit distributions are conducted transparently and with trust, motivating users to actively engage while also ensuring a stable supply of high-quality cannabis products on the platform.</a:t>
            </a:r>
            <a:endParaRPr sz="1800" i="0" strike="noStrike" dirty="0">
              <a:solidFill>
                <a:srgbClr val="374151"/>
              </a:solidFill>
              <a:cs typeface="+mn-lt"/>
            </a:endParaRPr>
          </a:p>
          <a:p>
            <a:pPr marL="0" indent="0" algn="just">
              <a:buNone/>
            </a:pPr>
            <a:r>
              <a:rPr sz="1800" i="0" strike="noStrike" dirty="0">
                <a:solidFill>
                  <a:srgbClr val="374151"/>
                </a:solidFill>
                <a:cs typeface="+mn-lt"/>
              </a:rPr>
              <a:t>Additionally, H2HempDAO introduces a crypto asset staking and mining mechanism, allowing users to earn extra rewards by staking tokens, further boosting community participation and economic returns. This mechanism not only enhances user engagement but also brings increased liquidity and long-term support for the platform.</a:t>
            </a:r>
            <a:endParaRPr sz="1800" i="0" strike="noStrike" dirty="0">
              <a:solidFill>
                <a:srgbClr val="374151"/>
              </a:solidFill>
              <a:cs typeface="+mn-lt"/>
            </a:endParaRPr>
          </a:p>
          <a:p>
            <a:pPr marL="0" indent="0" algn="just">
              <a:buNone/>
            </a:pPr>
            <a:r>
              <a:rPr sz="1800" i="0" strike="noStrike" dirty="0">
                <a:solidFill>
                  <a:srgbClr val="374151"/>
                </a:solidFill>
                <a:cs typeface="+mn-lt"/>
              </a:rPr>
              <a:t>By fostering deep user involvement in production, governance, and staking, we have built a loyal and highly active decentralized community, achieving a win-win situation between H2Hemp and its users. Moreover, this innovative model combines DAO governance, cutting-edge AI cultivation technology, and best cultivation practices to maximize yield and quality, further enhancing our profitability, diversifying our product offerings, and strengthening our market position.</a:t>
            </a:r>
            <a:endParaRPr sz="1800" i="0" strike="noStrike" dirty="0">
              <a:solidFill>
                <a:srgbClr val="374151"/>
              </a:solidFill>
              <a:cs typeface="+mn-lt"/>
            </a:endParaRPr>
          </a:p>
          <a:p>
            <a:pPr marL="0" indent="0" algn="just">
              <a:buNone/>
            </a:pPr>
            <a:r>
              <a:rPr sz="1800" i="0" strike="noStrike" dirty="0">
                <a:solidFill>
                  <a:srgbClr val="374151"/>
                </a:solidFill>
                <a:cs typeface="+mn-lt"/>
              </a:rPr>
              <a:t>Overall, our profit model is not only credible but also highly scalable. By empowering the decentralized community, H2HempDAO drives mutual success for the company and its users, offering dual benefits of cultivation assets and digital assets, providing a unique experience of both cultivation and crypto asset growth.</a:t>
            </a:r>
            <a:endParaRPr sz="1800" i="0" strike="noStrike" dirty="0">
              <a:solidFill>
                <a:srgbClr val="374151"/>
              </a:solidFill>
              <a:cs typeface="+mn-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8" name="Rectangle 17"/>
          <p:cNvSpPr>
            <a:spLocks noGrp="1" noRot="1" noChangeAspect="1" noMove="1" noResize="1" noEditPoints="1" noAdjustHandles="1" noChangeArrowheads="1" noChangeShapeType="1" noTextEdit="1"/>
          </p:cNvSpPr>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a:spLocks noGrp="1"/>
          </p:cNvSpPr>
          <p:nvPr>
            <p:custDataLst>
              <p:tags r:id="rId1"/>
            </p:custDataLst>
          </p:nvPr>
        </p:nvSpPr>
        <p:spPr>
          <a:xfrm>
            <a:off x="318135" y="128905"/>
            <a:ext cx="6002020" cy="688975"/>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ysClr val="windowText" lastClr="000000"/>
                </a:solidFill>
                <a:latin typeface="Calibri Light" panose="020F0302020204030204" charset="0"/>
                <a:ea typeface="+mn-ea"/>
                <a:cs typeface="+mn-ea"/>
              </a:defRPr>
            </a:lvl1pPr>
          </a:lstStyle>
          <a:p>
            <a:pPr>
              <a:spcAft>
                <a:spcPts val="600"/>
              </a:spcAft>
            </a:pPr>
            <a:r>
              <a:rPr lang="en-US" altLang="zh-CN" sz="4000" dirty="0">
                <a:solidFill>
                  <a:schemeClr val="accent6"/>
                </a:solidFill>
                <a:latin typeface="+mj-lt"/>
                <a:ea typeface="+mj-ea"/>
                <a:cs typeface="+mj-cs"/>
              </a:rPr>
              <a:t>Our Product</a:t>
            </a:r>
            <a:endParaRPr lang="en-US" altLang="zh-CN" sz="4000" dirty="0">
              <a:solidFill>
                <a:schemeClr val="accent6"/>
              </a:solidFill>
              <a:latin typeface="+mj-lt"/>
              <a:ea typeface="+mj-ea"/>
              <a:cs typeface="+mj-cs"/>
            </a:endParaRPr>
          </a:p>
        </p:txBody>
      </p:sp>
      <p:sp>
        <p:nvSpPr>
          <p:cNvPr id="13" name="文本框 12"/>
          <p:cNvSpPr txBox="1"/>
          <p:nvPr>
            <p:custDataLst>
              <p:tags r:id="rId2"/>
            </p:custDataLst>
          </p:nvPr>
        </p:nvSpPr>
        <p:spPr>
          <a:xfrm>
            <a:off x="318135" y="758190"/>
            <a:ext cx="5892800" cy="6099175"/>
          </a:xfrm>
          <a:prstGeom prst="rect">
            <a:avLst/>
          </a:prstGeom>
        </p:spPr>
        <p:txBody>
          <a:bodyPr vert="horz" lIns="91440" tIns="45720" rIns="91440" bIns="45720" rtlCol="0">
            <a:normAutofit fontScale="25000"/>
          </a:bodyPr>
          <a:lstStyle/>
          <a:p>
            <a:pPr indent="0">
              <a:lnSpc>
                <a:spcPct val="90000"/>
              </a:lnSpc>
              <a:spcAft>
                <a:spcPts val="600"/>
              </a:spcAft>
              <a:buNone/>
            </a:pPr>
            <a:r>
              <a:rPr lang="en-US" sz="5335" dirty="0">
                <a:sym typeface="+mn-ea"/>
              </a:rPr>
              <a:t>Our product name is "</a:t>
            </a:r>
            <a:r>
              <a:rPr lang="en-US" sz="5335" b="1" u="sng" dirty="0">
                <a:sym typeface="+mn-ea"/>
              </a:rPr>
              <a:t>H2-Rise</a:t>
            </a:r>
            <a:r>
              <a:rPr lang="en-US" sz="5335" dirty="0">
                <a:sym typeface="+mn-ea"/>
              </a:rPr>
              <a:t>”</a:t>
            </a:r>
            <a:endParaRPr lang="en-US" sz="5335" dirty="0">
              <a:sym typeface="+mn-ea"/>
            </a:endParaRPr>
          </a:p>
          <a:p>
            <a:pPr indent="0">
              <a:lnSpc>
                <a:spcPct val="90000"/>
              </a:lnSpc>
              <a:spcAft>
                <a:spcPts val="600"/>
              </a:spcAft>
              <a:buNone/>
            </a:pPr>
            <a:r>
              <a:rPr lang="en-US" altLang="zh-CN" sz="5335" b="1" dirty="0">
                <a:sym typeface="+mn-ea"/>
              </a:rPr>
              <a:t>Product Overview:</a:t>
            </a:r>
            <a:endParaRPr lang="en-US" altLang="zh-CN" sz="5335" b="1" dirty="0">
              <a:sym typeface="+mn-ea"/>
            </a:endParaRPr>
          </a:p>
          <a:p>
            <a:pPr indent="0" algn="l">
              <a:lnSpc>
                <a:spcPct val="90000"/>
              </a:lnSpc>
              <a:spcAft>
                <a:spcPts val="600"/>
              </a:spcAft>
              <a:buNone/>
            </a:pPr>
            <a:r>
              <a:rPr lang="en-US" altLang="zh-CN" sz="5335" dirty="0">
                <a:sym typeface="+mn-ea"/>
              </a:rPr>
              <a:t>H2-Rise is our first fully automatic home hydroponic robot system equipped with generative AI technology. It achieves automatic control through AI, customizes growth plans, and adjusts temperature, humidity, and carbon dioxide levels. This fully automated system offers seamless control through a user-friendly mobile app, enabling precise adjustments of temperature, humidity, CO2 levels, and full-spectrum LED lighting. With H2-Rise, you can effortlessly cultivate hemp flowers and leaves within approximately 90 days, yielding around 2 ounces of premium buds, while ensuring an impressive 100% seed germination rate.</a:t>
            </a:r>
            <a:endParaRPr lang="en-US" altLang="zh-CN" sz="5335" dirty="0">
              <a:sym typeface="+mn-ea"/>
            </a:endParaRPr>
          </a:p>
          <a:p>
            <a:pPr indent="0" algn="l">
              <a:lnSpc>
                <a:spcPct val="90000"/>
              </a:lnSpc>
              <a:spcAft>
                <a:spcPts val="600"/>
              </a:spcAft>
              <a:buNone/>
            </a:pPr>
            <a:r>
              <a:rPr lang="en-US" altLang="zh-CN" sz="5335" dirty="0">
                <a:sym typeface="+mn-ea"/>
              </a:rPr>
              <a:t>Additionally, after each successful harvest every 90 days, the system will automatically generate a unique NFT as a record of your cultivation achievements. Users can stake this NFT to participate in the platform's mining mechanism, further earning digital asset rewards and realizing dual returns from both cultivation and the blockchain economy.</a:t>
            </a:r>
            <a:endParaRPr lang="en-US" sz="4800" b="1" dirty="0">
              <a:sym typeface="+mn-ea"/>
            </a:endParaRPr>
          </a:p>
          <a:p>
            <a:pPr>
              <a:lnSpc>
                <a:spcPct val="90000"/>
              </a:lnSpc>
              <a:spcAft>
                <a:spcPts val="600"/>
              </a:spcAft>
            </a:pPr>
            <a:r>
              <a:rPr lang="en-US" sz="4800" b="1" dirty="0">
                <a:sym typeface="+mn-ea"/>
              </a:rPr>
              <a:t>Features include:</a:t>
            </a:r>
            <a:endParaRPr lang="en-US" sz="5600" dirty="0">
              <a:sym typeface="+mn-ea"/>
            </a:endParaRPr>
          </a:p>
          <a:p>
            <a:pPr marL="342900" indent="-285750" algn="l">
              <a:lnSpc>
                <a:spcPct val="90000"/>
              </a:lnSpc>
              <a:spcAft>
                <a:spcPts val="600"/>
              </a:spcAft>
              <a:buFont typeface="Arial" panose="020B0604020202020204" pitchFamily="34" charset="0"/>
              <a:buChar char="•"/>
            </a:pPr>
            <a:r>
              <a:rPr lang="en-US" sz="5600" dirty="0"/>
              <a:t>Advanced AI-driven hydroponic system</a:t>
            </a:r>
            <a:endParaRPr lang="en-US" sz="5600" dirty="0"/>
          </a:p>
          <a:p>
            <a:pPr marL="342900" indent="-285750" algn="l">
              <a:lnSpc>
                <a:spcPct val="90000"/>
              </a:lnSpc>
              <a:spcAft>
                <a:spcPts val="600"/>
              </a:spcAft>
              <a:buFont typeface="Arial" panose="020B0604020202020204" pitchFamily="34" charset="0"/>
              <a:buChar char="•"/>
            </a:pPr>
            <a:r>
              <a:rPr lang="en-US" sz="5600" dirty="0"/>
              <a:t>Pofi ring light device with integrated odor management capabilities</a:t>
            </a:r>
            <a:endParaRPr lang="en-US" sz="5600" dirty="0"/>
          </a:p>
          <a:p>
            <a:pPr marL="342900" indent="-285750" algn="l">
              <a:lnSpc>
                <a:spcPct val="90000"/>
              </a:lnSpc>
              <a:spcAft>
                <a:spcPts val="600"/>
              </a:spcAft>
              <a:buFont typeface="Arial" panose="020B0604020202020204" pitchFamily="34" charset="0"/>
              <a:buChar char="•"/>
            </a:pPr>
            <a:r>
              <a:rPr lang="en-US" sz="5600" dirty="0"/>
              <a:t>Bean pods, culture medium, and humidity dome for optimal plant growth</a:t>
            </a:r>
            <a:endParaRPr lang="en-US" sz="5600" dirty="0"/>
          </a:p>
          <a:p>
            <a:pPr marL="342900" indent="-285750" algn="l">
              <a:lnSpc>
                <a:spcPct val="90000"/>
              </a:lnSpc>
              <a:spcAft>
                <a:spcPts val="600"/>
              </a:spcAft>
              <a:buFont typeface="Arial" panose="020B0604020202020204" pitchFamily="34" charset="0"/>
              <a:buChar char="•"/>
            </a:pPr>
            <a:r>
              <a:rPr lang="en-US" sz="5600" dirty="0"/>
              <a:t>AI-powered visual depth growth algorithm for enhanced cultivation</a:t>
            </a:r>
            <a:endParaRPr lang="en-US" sz="5600" dirty="0"/>
          </a:p>
          <a:p>
            <a:pPr marL="342900" indent="-285750" algn="l">
              <a:lnSpc>
                <a:spcPct val="90000"/>
              </a:lnSpc>
              <a:spcAft>
                <a:spcPts val="600"/>
              </a:spcAft>
              <a:buFont typeface="Arial" panose="020B0604020202020204" pitchFamily="34" charset="0"/>
              <a:buChar char="•"/>
            </a:pPr>
            <a:r>
              <a:rPr lang="en-US" sz="5600" dirty="0"/>
              <a:t>Comprehensive full-spectrum lighting system</a:t>
            </a:r>
            <a:endParaRPr lang="en-US" sz="5600" dirty="0"/>
          </a:p>
          <a:p>
            <a:pPr marL="342900" indent="-285750" algn="l">
              <a:lnSpc>
                <a:spcPct val="90000"/>
              </a:lnSpc>
              <a:spcAft>
                <a:spcPts val="600"/>
              </a:spcAft>
              <a:buFont typeface="Arial" panose="020B0604020202020204" pitchFamily="34" charset="0"/>
              <a:buChar char="•"/>
            </a:pPr>
            <a:r>
              <a:rPr lang="en-US" sz="5600" dirty="0"/>
              <a:t>Precise sensing system for monitoring temperature, humidity, CO2 levels, and   water environment</a:t>
            </a:r>
            <a:endParaRPr lang="en-US" sz="5600" dirty="0"/>
          </a:p>
          <a:p>
            <a:pPr marL="342900" indent="-285750" algn="l">
              <a:lnSpc>
                <a:spcPct val="90000"/>
              </a:lnSpc>
              <a:spcAft>
                <a:spcPts val="600"/>
              </a:spcAft>
              <a:buFont typeface="Arial" panose="020B0604020202020204" pitchFamily="34" charset="0"/>
              <a:buChar char="•"/>
            </a:pPr>
            <a:r>
              <a:rPr lang="en-US" sz="5600" dirty="0"/>
              <a:t>Efficient hydroponic nutrient management system</a:t>
            </a:r>
            <a:endParaRPr lang="en-US" sz="5600" dirty="0"/>
          </a:p>
          <a:p>
            <a:pPr marL="342900" indent="-285750" algn="l">
              <a:lnSpc>
                <a:spcPct val="90000"/>
              </a:lnSpc>
              <a:spcAft>
                <a:spcPts val="600"/>
              </a:spcAft>
              <a:buFont typeface="Arial" panose="020B0604020202020204" pitchFamily="34" charset="0"/>
              <a:buChar char="•"/>
            </a:pPr>
            <a:r>
              <a:rPr lang="en-US" sz="5600" dirty="0"/>
              <a:t>NFT cultivation success generation system</a:t>
            </a:r>
            <a:endParaRPr lang="en-US" sz="5600" dirty="0"/>
          </a:p>
          <a:p>
            <a:pPr marL="342900" indent="-285750" algn="l">
              <a:lnSpc>
                <a:spcPct val="90000"/>
              </a:lnSpc>
              <a:spcAft>
                <a:spcPts val="600"/>
              </a:spcAft>
              <a:buFont typeface="Arial" panose="020B0604020202020204" pitchFamily="34" charset="0"/>
              <a:buChar char="•"/>
            </a:pPr>
            <a:r>
              <a:rPr lang="en-US" sz="5600" dirty="0"/>
              <a:t>crypte staking and mining system</a:t>
            </a:r>
            <a:endParaRPr lang="en-US" sz="5600" dirty="0"/>
          </a:p>
          <a:p>
            <a:pPr marL="285750" indent="-228600">
              <a:lnSpc>
                <a:spcPct val="90000"/>
              </a:lnSpc>
              <a:spcAft>
                <a:spcPts val="600"/>
              </a:spcAft>
              <a:buFont typeface="Arial" panose="020B0604020202020204" pitchFamily="34" charset="0"/>
              <a:buChar char="•"/>
            </a:pPr>
            <a:endParaRPr lang="en-US" sz="4000" dirty="0"/>
          </a:p>
          <a:p>
            <a:pPr marL="285750" indent="-228600">
              <a:lnSpc>
                <a:spcPct val="90000"/>
              </a:lnSpc>
              <a:spcAft>
                <a:spcPts val="600"/>
              </a:spcAft>
              <a:buFont typeface="Arial" panose="020B0604020202020204" pitchFamily="34" charset="0"/>
              <a:buChar char="•"/>
            </a:pPr>
            <a:endParaRPr lang="en-US" sz="4000" dirty="0"/>
          </a:p>
          <a:p>
            <a:pPr indent="-228600">
              <a:lnSpc>
                <a:spcPct val="90000"/>
              </a:lnSpc>
              <a:spcAft>
                <a:spcPts val="600"/>
              </a:spcAft>
              <a:buFont typeface="Arial" panose="020B0604020202020204" pitchFamily="34" charset="0"/>
              <a:buChar char="•"/>
            </a:pPr>
            <a:endParaRPr lang="en-US" altLang="zh-CN" sz="800" dirty="0">
              <a:sym typeface="+mn-ea"/>
            </a:endParaRPr>
          </a:p>
          <a:p>
            <a:pPr indent="-228600">
              <a:lnSpc>
                <a:spcPct val="90000"/>
              </a:lnSpc>
              <a:spcAft>
                <a:spcPts val="600"/>
              </a:spcAft>
              <a:buFont typeface="Arial" panose="020B0604020202020204" pitchFamily="34" charset="0"/>
              <a:buChar char="•"/>
            </a:pPr>
            <a:endParaRPr lang="en-US" altLang="zh-CN" sz="800" dirty="0">
              <a:sym typeface="+mn-ea"/>
            </a:endParaRPr>
          </a:p>
          <a:p>
            <a:pPr indent="-228600">
              <a:lnSpc>
                <a:spcPct val="90000"/>
              </a:lnSpc>
              <a:spcAft>
                <a:spcPts val="600"/>
              </a:spcAft>
              <a:buFont typeface="Arial" panose="020B0604020202020204" pitchFamily="34" charset="0"/>
              <a:buChar char="•"/>
            </a:pPr>
            <a:endParaRPr lang="en-US" altLang="zh-CN" sz="800" dirty="0">
              <a:sym typeface="+mn-ea"/>
            </a:endParaRPr>
          </a:p>
          <a:p>
            <a:pPr indent="-228600">
              <a:lnSpc>
                <a:spcPct val="90000"/>
              </a:lnSpc>
              <a:spcAft>
                <a:spcPts val="600"/>
              </a:spcAft>
              <a:buFont typeface="Arial" panose="020B0604020202020204" pitchFamily="34" charset="0"/>
              <a:buChar char="•"/>
            </a:pPr>
            <a:endParaRPr lang="en-US" altLang="zh-CN" sz="800" dirty="0">
              <a:sym typeface="+mn-ea"/>
            </a:endParaRPr>
          </a:p>
          <a:p>
            <a:pPr indent="-228600">
              <a:lnSpc>
                <a:spcPct val="90000"/>
              </a:lnSpc>
              <a:spcAft>
                <a:spcPts val="600"/>
              </a:spcAft>
              <a:buFont typeface="Arial" panose="020B0604020202020204" pitchFamily="34" charset="0"/>
              <a:buChar char="•"/>
            </a:pPr>
            <a:endParaRPr lang="en-US" altLang="zh-CN" sz="800" dirty="0">
              <a:effectLst>
                <a:outerShdw blurRad="38100" dist="38100" dir="2700000" algn="tl">
                  <a:srgbClr val="000000">
                    <a:alpha val="43137"/>
                  </a:srgbClr>
                </a:outerShdw>
              </a:effectLst>
              <a:sym typeface="+mn-ea"/>
            </a:endParaRPr>
          </a:p>
          <a:p>
            <a:pPr indent="-228600">
              <a:lnSpc>
                <a:spcPct val="90000"/>
              </a:lnSpc>
              <a:spcAft>
                <a:spcPts val="600"/>
              </a:spcAft>
              <a:buFont typeface="Arial" panose="020B0604020202020204" pitchFamily="34" charset="0"/>
              <a:buChar char="•"/>
            </a:pPr>
            <a:endParaRPr lang="en-US" altLang="zh-CN" sz="800" dirty="0">
              <a:effectLst>
                <a:outerShdw blurRad="38100" dist="38100" dir="2700000" algn="tl">
                  <a:srgbClr val="000000">
                    <a:alpha val="43137"/>
                  </a:srgbClr>
                </a:outerShdw>
              </a:effectLst>
              <a:sym typeface="+mn-ea"/>
            </a:endParaRPr>
          </a:p>
        </p:txBody>
      </p:sp>
      <p:pic>
        <p:nvPicPr>
          <p:cNvPr id="4" name="图片 3" descr="ws1"/>
          <p:cNvPicPr>
            <a:picLocks noChangeAspect="1"/>
          </p:cNvPicPr>
          <p:nvPr/>
        </p:nvPicPr>
        <p:blipFill>
          <a:blip r:embed="rId3"/>
          <a:stretch>
            <a:fillRect/>
          </a:stretch>
        </p:blipFill>
        <p:spPr>
          <a:xfrm>
            <a:off x="6387465" y="1183005"/>
            <a:ext cx="5737225" cy="4780280"/>
          </a:xfrm>
          <a:prstGeom prst="rect">
            <a:avLst/>
          </a:prstGeom>
        </p:spPr>
      </p:pic>
    </p:spTree>
    <p:custDataLst>
      <p:tags r:id="rId4"/>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BEAUTIFY_FLAG" val="#wm#"/>
  <p:tag name="KSO_WM_TEMPLATE_CATEGORY" val="custom"/>
  <p:tag name="KSO_WM_TEMPLATE_INDEX" val="20205081"/>
</p:tagLst>
</file>

<file path=ppt/tags/tag65.xml><?xml version="1.0" encoding="utf-8"?>
<p:tagLst xmlns:p="http://schemas.openxmlformats.org/presentationml/2006/main">
  <p:tag name="KSO_WM_BEAUTIFY_FLAG" val="#wm#"/>
  <p:tag name="KSO_WM_TEMPLATE_CATEGORY" val="custom"/>
  <p:tag name="KSO_WM_TEMPLATE_INDEX" val="20205081"/>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3.xml><?xml version="1.0" encoding="utf-8"?>
<p:tagLst xmlns:p="http://schemas.openxmlformats.org/presentationml/2006/main">
  <p:tag name="commondata" val="eyJoZGlkIjoiZjAxNjY2NTgyYTBmMzM2YTg4YmZlMTM3MzZmMTIwMDMifQ=="/>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11822</Words>
  <Application>WPS 演示</Application>
  <PresentationFormat>宽屏</PresentationFormat>
  <Paragraphs>85</Paragraphs>
  <Slides>11</Slides>
  <Notes>4</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11</vt:i4>
      </vt:variant>
    </vt:vector>
  </HeadingPairs>
  <TitlesOfParts>
    <vt:vector size="23" baseType="lpstr">
      <vt:lpstr>Arial</vt:lpstr>
      <vt:lpstr>SimSun</vt:lpstr>
      <vt:lpstr>Wingdings</vt:lpstr>
      <vt:lpstr>Wingdings</vt:lpstr>
      <vt:lpstr>Calibri</vt:lpstr>
      <vt:lpstr>Calibri Light</vt:lpstr>
      <vt:lpstr>Microsoft YaHei</vt:lpstr>
      <vt:lpstr>Arial Unicode MS</vt:lpstr>
      <vt:lpstr>等线 Light</vt:lpstr>
      <vt:lpstr>等线</vt:lpstr>
      <vt:lpstr>WPS</vt:lpstr>
      <vt:lpstr>Office Theme</vt:lpstr>
      <vt:lpstr>PowerPoint 演示文稿</vt:lpstr>
      <vt:lpstr>What problem do we solve, and why should we do this company (pain points and needs, problems thatusers must solve)?</vt:lpstr>
      <vt:lpstr>Your target customers, what kind of customers will buy your products, why buy them (positioning focus)</vt:lpstr>
      <vt:lpstr>How big is the market, how big is the potential market, and how do we meet this market?</vt:lpstr>
      <vt:lpstr>Why now, why is it now, why hasn't anyone solved this problem before, and why can it be solved now</vt:lpstr>
      <vt:lpstr>Why Me, why you, why can you succeed, why are you the lucky one (what makes you special)</vt:lpstr>
      <vt:lpstr>Marketing model, how to promote the product </vt:lpstr>
      <vt:lpstr>Earning model</vt:lpstr>
      <vt:lpstr>PowerPoint 演示文稿</vt:lpstr>
      <vt:lpstr>Earning model</vt:lpstr>
      <vt:lpstr>H2hemp Robotics.Inc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郭卿卿</cp:lastModifiedBy>
  <cp:revision>163</cp:revision>
  <dcterms:created xsi:type="dcterms:W3CDTF">2019-06-19T02:08:00Z</dcterms:created>
  <dcterms:modified xsi:type="dcterms:W3CDTF">2024-09-27T21:11:35Z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2052-12.1.0.18276</vt:lpwstr>
  </property>
  <property fmtid="{D5CDD505-2E9C-101B-9397-08002B2CF9AE}" pid="3" name="ICV">
    <vt:lpwstr>0EB605A872174C12A3B6DBAAD164A88D_11</vt:lpwstr>
  </property>
</Properties>
</file>